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4" r:id="rId3"/>
    <p:sldId id="272" r:id="rId4"/>
    <p:sldId id="273" r:id="rId5"/>
    <p:sldId id="262" r:id="rId6"/>
    <p:sldId id="260" r:id="rId7"/>
    <p:sldId id="259" r:id="rId8"/>
    <p:sldId id="266" r:id="rId9"/>
    <p:sldId id="267" r:id="rId10"/>
    <p:sldId id="268" r:id="rId11"/>
    <p:sldId id="261"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269" autoAdjust="0"/>
  </p:normalViewPr>
  <p:slideViewPr>
    <p:cSldViewPr>
      <p:cViewPr varScale="1">
        <p:scale>
          <a:sx n="23" d="100"/>
          <a:sy n="23" d="100"/>
        </p:scale>
        <p:origin x="-1708" y="-60"/>
      </p:cViewPr>
      <p:guideLst>
        <p:guide orient="horz" pos="2160"/>
        <p:guide pos="2880"/>
      </p:guideLst>
    </p:cSldViewPr>
  </p:slideViewPr>
  <p:notesTextViewPr>
    <p:cViewPr>
      <p:scale>
        <a:sx n="1" d="1"/>
        <a:sy n="1" d="1"/>
      </p:scale>
      <p:origin x="0" y="0"/>
    </p:cViewPr>
  </p:notesTextViewPr>
  <p:sorterViewPr>
    <p:cViewPr>
      <p:scale>
        <a:sx n="100" d="100"/>
        <a:sy n="100" d="100"/>
      </p:scale>
      <p:origin x="0" y="216"/>
    </p:cViewPr>
  </p:sorterViewPr>
  <p:notesViewPr>
    <p:cSldViewPr>
      <p:cViewPr varScale="1">
        <p:scale>
          <a:sx n="40" d="100"/>
          <a:sy n="40" d="100"/>
        </p:scale>
        <p:origin x="-196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7F448-D298-4FA1-A6F6-D9D8ACF6C1B7}" type="datetimeFigureOut">
              <a:rPr lang="en-US" smtClean="0"/>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0A430-1F74-4697-8642-C69B5E1A9E16}" type="slidenum">
              <a:rPr lang="en-US" smtClean="0"/>
              <a:t>‹#›</a:t>
            </a:fld>
            <a:endParaRPr lang="en-US"/>
          </a:p>
        </p:txBody>
      </p:sp>
    </p:spTree>
    <p:extLst>
      <p:ext uri="{BB962C8B-B14F-4D97-AF65-F5344CB8AC3E}">
        <p14:creationId xmlns:p14="http://schemas.microsoft.com/office/powerpoint/2010/main" val="61097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represent different kinds of data that scientists are trying to get a better handle on. </a:t>
            </a:r>
          </a:p>
          <a:p>
            <a:r>
              <a:rPr lang="en-US" dirty="0" smtClean="0"/>
              <a:t>They are developing tools to help make these connections more meaningful.</a:t>
            </a:r>
          </a:p>
          <a:p>
            <a:endParaRPr lang="en-US" dirty="0" smtClean="0"/>
          </a:p>
          <a:p>
            <a:r>
              <a:rPr lang="en-US" dirty="0" smtClean="0"/>
              <a:t>Field</a:t>
            </a:r>
            <a:r>
              <a:rPr lang="en-US" baseline="0" dirty="0" smtClean="0"/>
              <a:t> books and Science Archives play a central piece to this effort.</a:t>
            </a:r>
            <a:endParaRPr lang="en-US" dirty="0" smtClean="0"/>
          </a:p>
          <a:p>
            <a:endParaRPr lang="en-US" dirty="0"/>
          </a:p>
        </p:txBody>
      </p:sp>
      <p:sp>
        <p:nvSpPr>
          <p:cNvPr id="4" name="Slide Number Placeholder 3"/>
          <p:cNvSpPr>
            <a:spLocks noGrp="1"/>
          </p:cNvSpPr>
          <p:nvPr>
            <p:ph type="sldNum" sz="quarter" idx="10"/>
          </p:nvPr>
        </p:nvSpPr>
        <p:spPr/>
        <p:txBody>
          <a:bodyPr/>
          <a:lstStyle/>
          <a:p>
            <a:fld id="{CB90A430-1F74-4697-8642-C69B5E1A9E16}" type="slidenum">
              <a:rPr lang="en-US" smtClean="0"/>
              <a:t>1</a:t>
            </a:fld>
            <a:endParaRPr lang="en-US"/>
          </a:p>
        </p:txBody>
      </p:sp>
    </p:spTree>
    <p:extLst>
      <p:ext uri="{BB962C8B-B14F-4D97-AF65-F5344CB8AC3E}">
        <p14:creationId xmlns:p14="http://schemas.microsoft.com/office/powerpoint/2010/main" val="278865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here yet but are glad to be moving</a:t>
            </a:r>
            <a:r>
              <a:rPr lang="en-US" baseline="0" dirty="0" smtClean="0"/>
              <a:t> in this direction.</a:t>
            </a:r>
            <a:endParaRPr lang="en-US" dirty="0"/>
          </a:p>
        </p:txBody>
      </p:sp>
      <p:sp>
        <p:nvSpPr>
          <p:cNvPr id="4" name="Slide Number Placeholder 3"/>
          <p:cNvSpPr>
            <a:spLocks noGrp="1"/>
          </p:cNvSpPr>
          <p:nvPr>
            <p:ph type="sldNum" sz="quarter" idx="10"/>
          </p:nvPr>
        </p:nvSpPr>
        <p:spPr/>
        <p:txBody>
          <a:bodyPr/>
          <a:lstStyle/>
          <a:p>
            <a:fld id="{40B3DFE6-5D6E-4B1B-8369-E969B930558D}" type="slidenum">
              <a:rPr lang="en-US" smtClean="0"/>
              <a:pPr/>
              <a:t>10</a:t>
            </a:fld>
            <a:endParaRPr lang="en-US" dirty="0"/>
          </a:p>
        </p:txBody>
      </p:sp>
    </p:spTree>
    <p:extLst>
      <p:ext uri="{BB962C8B-B14F-4D97-AF65-F5344CB8AC3E}">
        <p14:creationId xmlns:p14="http://schemas.microsoft.com/office/powerpoint/2010/main" val="35388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Creators – we owe it to them to preserve but we also owe them access. </a:t>
            </a:r>
          </a:p>
          <a:p>
            <a:r>
              <a:rPr lang="en-US" dirty="0" smtClean="0"/>
              <a:t>This seems straightforward enough until you realize that ownership can be tricky.</a:t>
            </a:r>
          </a:p>
          <a:p>
            <a:r>
              <a:rPr lang="en-US" dirty="0" smtClean="0"/>
              <a:t>Work with creators to ensure locations are captured at the correct level.</a:t>
            </a:r>
          </a:p>
          <a:p>
            <a:endParaRPr lang="en-US" dirty="0"/>
          </a:p>
        </p:txBody>
      </p:sp>
      <p:sp>
        <p:nvSpPr>
          <p:cNvPr id="4" name="Slide Number Placeholder 3"/>
          <p:cNvSpPr>
            <a:spLocks noGrp="1"/>
          </p:cNvSpPr>
          <p:nvPr>
            <p:ph type="sldNum" sz="quarter" idx="10"/>
          </p:nvPr>
        </p:nvSpPr>
        <p:spPr/>
        <p:txBody>
          <a:bodyPr/>
          <a:lstStyle/>
          <a:p>
            <a:fld id="{CB90A430-1F74-4697-8642-C69B5E1A9E16}" type="slidenum">
              <a:rPr lang="en-US" smtClean="0"/>
              <a:t>11</a:t>
            </a:fld>
            <a:endParaRPr lang="en-US"/>
          </a:p>
        </p:txBody>
      </p:sp>
    </p:spTree>
    <p:extLst>
      <p:ext uri="{BB962C8B-B14F-4D97-AF65-F5344CB8AC3E}">
        <p14:creationId xmlns:p14="http://schemas.microsoft.com/office/powerpoint/2010/main" val="384778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Alexander Pope, Director of the Freer Museum of Art – AMNH</a:t>
            </a:r>
            <a:r>
              <a:rPr lang="en-US" baseline="0" dirty="0" smtClean="0"/>
              <a:t> expedition to Baffin Island 1926</a:t>
            </a:r>
            <a:endParaRPr lang="en-US" dirty="0" smtClean="0"/>
          </a:p>
          <a:p>
            <a:r>
              <a:rPr lang="en-US" dirty="0" smtClean="0"/>
              <a:t>Childs Frick, Paleontologist and son of Henry Clay Frick –</a:t>
            </a:r>
            <a:r>
              <a:rPr lang="en-US" baseline="0" dirty="0" smtClean="0"/>
              <a:t> Field books from early paleo expeditions at the Frick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Thomas Baillie MacDougall, Horticulturist – Field books supporting Mammal collecting</a:t>
            </a:r>
          </a:p>
          <a:p>
            <a:endParaRPr lang="en-US" dirty="0" smtClean="0"/>
          </a:p>
          <a:p>
            <a:endParaRPr lang="en-US" dirty="0" smtClean="0"/>
          </a:p>
          <a:p>
            <a:r>
              <a:rPr lang="en-US" dirty="0" smtClean="0"/>
              <a:t>Frick archives</a:t>
            </a:r>
          </a:p>
          <a:p>
            <a:r>
              <a:rPr lang="en-US" dirty="0" smtClean="0"/>
              <a:t>Nara</a:t>
            </a:r>
          </a:p>
          <a:p>
            <a:r>
              <a:rPr lang="en-US" dirty="0" smtClean="0"/>
              <a:t>NYPL</a:t>
            </a:r>
          </a:p>
          <a:p>
            <a:endParaRPr lang="en-US" dirty="0"/>
          </a:p>
        </p:txBody>
      </p:sp>
      <p:sp>
        <p:nvSpPr>
          <p:cNvPr id="4" name="Slide Number Placeholder 3"/>
          <p:cNvSpPr>
            <a:spLocks noGrp="1"/>
          </p:cNvSpPr>
          <p:nvPr>
            <p:ph type="sldNum" sz="quarter" idx="10"/>
          </p:nvPr>
        </p:nvSpPr>
        <p:spPr/>
        <p:txBody>
          <a:bodyPr/>
          <a:lstStyle/>
          <a:p>
            <a:fld id="{CB90A430-1F74-4697-8642-C69B5E1A9E16}" type="slidenum">
              <a:rPr lang="en-US" smtClean="0"/>
              <a:t>12</a:t>
            </a:fld>
            <a:endParaRPr lang="en-US"/>
          </a:p>
        </p:txBody>
      </p:sp>
    </p:spTree>
    <p:extLst>
      <p:ext uri="{BB962C8B-B14F-4D97-AF65-F5344CB8AC3E}">
        <p14:creationId xmlns:p14="http://schemas.microsoft.com/office/powerpoint/2010/main" val="319922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tension in natural history museums as to where these materials should be kept. </a:t>
            </a:r>
          </a:p>
          <a:p>
            <a:r>
              <a:rPr lang="en-US" dirty="0" smtClean="0"/>
              <a:t>With the collections the describe or in the library or archives.</a:t>
            </a:r>
          </a:p>
          <a:p>
            <a:r>
              <a:rPr lang="en-US" dirty="0" smtClean="0"/>
              <a:t>The description and need is different</a:t>
            </a:r>
          </a:p>
          <a:p>
            <a:r>
              <a:rPr lang="en-US" dirty="0" smtClean="0"/>
              <a:t>There are other researchers who might be interested in the data they hold – the archives</a:t>
            </a:r>
            <a:r>
              <a:rPr lang="en-US" baseline="0" dirty="0" smtClean="0"/>
              <a:t> are a neutral place but they have to be described adequately for discovery.</a:t>
            </a:r>
            <a:endParaRPr lang="en-US" dirty="0" smtClean="0"/>
          </a:p>
          <a:p>
            <a:endParaRPr lang="en-US" dirty="0"/>
          </a:p>
        </p:txBody>
      </p:sp>
      <p:sp>
        <p:nvSpPr>
          <p:cNvPr id="4" name="Slide Number Placeholder 3"/>
          <p:cNvSpPr>
            <a:spLocks noGrp="1"/>
          </p:cNvSpPr>
          <p:nvPr>
            <p:ph type="sldNum" sz="quarter" idx="10"/>
          </p:nvPr>
        </p:nvSpPr>
        <p:spPr/>
        <p:txBody>
          <a:bodyPr/>
          <a:lstStyle/>
          <a:p>
            <a:fld id="{CB90A430-1F74-4697-8642-C69B5E1A9E16}" type="slidenum">
              <a:rPr lang="en-US" smtClean="0"/>
              <a:t>13</a:t>
            </a:fld>
            <a:endParaRPr lang="en-US"/>
          </a:p>
        </p:txBody>
      </p:sp>
    </p:spTree>
    <p:extLst>
      <p:ext uri="{BB962C8B-B14F-4D97-AF65-F5344CB8AC3E}">
        <p14:creationId xmlns:p14="http://schemas.microsoft.com/office/powerpoint/2010/main" val="160927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last grant</a:t>
            </a:r>
            <a:r>
              <a:rPr lang="en-US" baseline="0" dirty="0" smtClean="0"/>
              <a:t> focused on expeditions.</a:t>
            </a:r>
          </a:p>
          <a:p>
            <a:endParaRPr lang="en-US" baseline="0" dirty="0" smtClean="0"/>
          </a:p>
          <a:p>
            <a:r>
              <a:rPr lang="en-US" dirty="0" smtClean="0"/>
              <a:t>Expeditions:</a:t>
            </a:r>
          </a:p>
          <a:p>
            <a:r>
              <a:rPr lang="en-US" dirty="0" smtClean="0"/>
              <a:t>What did they bring</a:t>
            </a:r>
            <a:r>
              <a:rPr lang="en-US" baseline="0" dirty="0" smtClean="0"/>
              <a:t> back?</a:t>
            </a:r>
          </a:p>
          <a:p>
            <a:r>
              <a:rPr lang="en-US" baseline="0" dirty="0" smtClean="0"/>
              <a:t>Specimens and Artifacts</a:t>
            </a:r>
          </a:p>
          <a:p>
            <a:r>
              <a:rPr lang="en-US" baseline="0" dirty="0" smtClean="0"/>
              <a:t>Diaries</a:t>
            </a:r>
          </a:p>
          <a:p>
            <a:r>
              <a:rPr lang="en-US" baseline="0" dirty="0" smtClean="0"/>
              <a:t>Journals</a:t>
            </a:r>
          </a:p>
          <a:p>
            <a:r>
              <a:rPr lang="en-US" baseline="0" dirty="0" smtClean="0"/>
              <a:t>Specimen lists</a:t>
            </a:r>
          </a:p>
          <a:p>
            <a:r>
              <a:rPr lang="en-US" baseline="0" dirty="0" smtClean="0"/>
              <a:t>Photographs</a:t>
            </a:r>
          </a:p>
          <a:p>
            <a:r>
              <a:rPr lang="en-US" baseline="0" dirty="0" smtClean="0"/>
              <a:t>Notes and Sketches</a:t>
            </a:r>
          </a:p>
          <a:p>
            <a:r>
              <a:rPr lang="en-US" baseline="0" dirty="0" smtClean="0"/>
              <a:t>Recorded Sound</a:t>
            </a:r>
          </a:p>
          <a:p>
            <a:r>
              <a:rPr lang="en-US" baseline="0" dirty="0" smtClean="0"/>
              <a:t>Moving Images</a:t>
            </a:r>
          </a:p>
          <a:p>
            <a:endParaRPr lang="en-US" dirty="0"/>
          </a:p>
        </p:txBody>
      </p:sp>
      <p:sp>
        <p:nvSpPr>
          <p:cNvPr id="4" name="Slide Number Placeholder 3"/>
          <p:cNvSpPr>
            <a:spLocks noGrp="1"/>
          </p:cNvSpPr>
          <p:nvPr>
            <p:ph type="sldNum" sz="quarter" idx="10"/>
          </p:nvPr>
        </p:nvSpPr>
        <p:spPr/>
        <p:txBody>
          <a:bodyPr/>
          <a:lstStyle/>
          <a:p>
            <a:fld id="{CB90A430-1F74-4697-8642-C69B5E1A9E16}" type="slidenum">
              <a:rPr lang="en-US" smtClean="0"/>
              <a:t>2</a:t>
            </a:fld>
            <a:endParaRPr lang="en-US"/>
          </a:p>
        </p:txBody>
      </p:sp>
    </p:spTree>
    <p:extLst>
      <p:ext uri="{BB962C8B-B14F-4D97-AF65-F5344CB8AC3E}">
        <p14:creationId xmlns:p14="http://schemas.microsoft.com/office/powerpoint/2010/main" val="220996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0A430-1F74-4697-8642-C69B5E1A9E16}" type="slidenum">
              <a:rPr lang="en-US" smtClean="0"/>
              <a:t>3</a:t>
            </a:fld>
            <a:endParaRPr lang="en-US"/>
          </a:p>
        </p:txBody>
      </p:sp>
    </p:spTree>
    <p:extLst>
      <p:ext uri="{BB962C8B-B14F-4D97-AF65-F5344CB8AC3E}">
        <p14:creationId xmlns:p14="http://schemas.microsoft.com/office/powerpoint/2010/main" val="196008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0A430-1F74-4697-8642-C69B5E1A9E16}" type="slidenum">
              <a:rPr lang="en-US" smtClean="0"/>
              <a:t>4</a:t>
            </a:fld>
            <a:endParaRPr lang="en-US"/>
          </a:p>
        </p:txBody>
      </p:sp>
    </p:spTree>
    <p:extLst>
      <p:ext uri="{BB962C8B-B14F-4D97-AF65-F5344CB8AC3E}">
        <p14:creationId xmlns:p14="http://schemas.microsoft.com/office/powerpoint/2010/main" val="35814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expeditions are still going to places where using</a:t>
            </a:r>
            <a:r>
              <a:rPr lang="en-US" baseline="0" dirty="0" smtClean="0"/>
              <a:t> a computer is not practical. </a:t>
            </a:r>
          </a:p>
          <a:p>
            <a:r>
              <a:rPr lang="en-US" baseline="0" dirty="0" smtClean="0"/>
              <a:t>This is Paul Sweet on Explorer21 expedition to Papua New Guinea last fall.</a:t>
            </a:r>
          </a:p>
          <a:p>
            <a:endParaRPr lang="en-US" baseline="0" dirty="0" smtClean="0"/>
          </a:p>
          <a:p>
            <a:r>
              <a:rPr lang="en-US" dirty="0" smtClean="0"/>
              <a:t>Field books are still a part of field work being done</a:t>
            </a:r>
            <a:r>
              <a:rPr lang="en-US" baseline="0" dirty="0" smtClean="0"/>
              <a:t> </a:t>
            </a:r>
            <a:r>
              <a:rPr lang="en-US" dirty="0" smtClean="0"/>
              <a:t>today.</a:t>
            </a:r>
            <a:endParaRPr lang="en-US" dirty="0"/>
          </a:p>
        </p:txBody>
      </p:sp>
      <p:sp>
        <p:nvSpPr>
          <p:cNvPr id="4" name="Slide Number Placeholder 3"/>
          <p:cNvSpPr>
            <a:spLocks noGrp="1"/>
          </p:cNvSpPr>
          <p:nvPr>
            <p:ph type="sldNum" sz="quarter" idx="10"/>
          </p:nvPr>
        </p:nvSpPr>
        <p:spPr/>
        <p:txBody>
          <a:bodyPr/>
          <a:lstStyle/>
          <a:p>
            <a:fld id="{40B3DFE6-5D6E-4B1B-8369-E969B930558D}" type="slidenum">
              <a:rPr lang="en-US" smtClean="0"/>
              <a:pPr/>
              <a:t>5</a:t>
            </a:fld>
            <a:endParaRPr lang="en-US" dirty="0"/>
          </a:p>
        </p:txBody>
      </p:sp>
    </p:spTree>
    <p:extLst>
      <p:ext uri="{BB962C8B-B14F-4D97-AF65-F5344CB8AC3E}">
        <p14:creationId xmlns:p14="http://schemas.microsoft.com/office/powerpoint/2010/main" val="320439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Rusty Russell a </a:t>
            </a:r>
            <a:r>
              <a:rPr lang="en-US" baseline="0" dirty="0" smtClean="0"/>
              <a:t>Botanist </a:t>
            </a:r>
            <a:r>
              <a:rPr lang="en-US" baseline="0" dirty="0" smtClean="0"/>
              <a:t>from the Smithsonian and one of the of </a:t>
            </a:r>
            <a:r>
              <a:rPr lang="en-US" baseline="0" dirty="0" smtClean="0"/>
              <a:t>the original folks behind the Si </a:t>
            </a:r>
            <a:r>
              <a:rPr lang="en-US" baseline="0" dirty="0" smtClean="0"/>
              <a:t>field book project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3-dimensions of biodiversity  </a:t>
            </a:r>
          </a:p>
          <a:p>
            <a:pPr marL="171450" indent="-171450">
              <a:buFont typeface="Arial" panose="020B0604020202020204" pitchFamily="34" charset="0"/>
              <a:buChar char="•"/>
            </a:pPr>
            <a:r>
              <a:rPr lang="en-US" baseline="0" dirty="0" smtClean="0"/>
              <a:t>And there are billions of such points represented by individual specimens in collections around the world. </a:t>
            </a:r>
          </a:p>
          <a:p>
            <a:pPr marL="171450" indent="-171450">
              <a:buFont typeface="Arial" panose="020B0604020202020204" pitchFamily="34" charset="0"/>
              <a:buChar char="•"/>
            </a:pPr>
            <a:r>
              <a:rPr lang="en-US" baseline="0" dirty="0" smtClean="0"/>
              <a:t>And with these we can monitor change, both temporally and spatially. </a:t>
            </a:r>
          </a:p>
          <a:p>
            <a:pPr marL="171450" indent="-171450">
              <a:buFont typeface="Arial" panose="020B0604020202020204" pitchFamily="34" charset="0"/>
              <a:buChar char="•"/>
            </a:pPr>
            <a:r>
              <a:rPr lang="en-US" baseline="0" dirty="0" smtClean="0"/>
              <a:t>It creates the richest, the most complete view of biodiversity on this planet over time.  And while we’re making strides toward digitization of organism-location-date records, we have an incredible long road ahead of us.  </a:t>
            </a:r>
            <a:endParaRPr lang="en-US" dirty="0"/>
          </a:p>
        </p:txBody>
      </p:sp>
      <p:sp>
        <p:nvSpPr>
          <p:cNvPr id="4" name="Slide Number Placeholder 3"/>
          <p:cNvSpPr>
            <a:spLocks noGrp="1"/>
          </p:cNvSpPr>
          <p:nvPr>
            <p:ph type="sldNum" sz="quarter" idx="10"/>
          </p:nvPr>
        </p:nvSpPr>
        <p:spPr/>
        <p:txBody>
          <a:bodyPr/>
          <a:lstStyle/>
          <a:p>
            <a:fld id="{0CC5D457-E8D9-41B6-BA78-9A84BCA95F33}" type="slidenum">
              <a:rPr lang="en-US" smtClean="0"/>
              <a:t>6</a:t>
            </a:fld>
            <a:endParaRPr lang="en-US"/>
          </a:p>
        </p:txBody>
      </p:sp>
    </p:spTree>
    <p:extLst>
      <p:ext uri="{BB962C8B-B14F-4D97-AF65-F5344CB8AC3E}">
        <p14:creationId xmlns:p14="http://schemas.microsoft.com/office/powerpoint/2010/main" val="260601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represent different kinds of data that scientists are trying to get a better handle on. </a:t>
            </a:r>
          </a:p>
          <a:p>
            <a:r>
              <a:rPr lang="en-US" dirty="0" smtClean="0"/>
              <a:t>They are developing tools to help make these connections more meaningful.</a:t>
            </a:r>
          </a:p>
          <a:p>
            <a:endParaRPr lang="en-US" dirty="0" smtClean="0"/>
          </a:p>
          <a:p>
            <a:r>
              <a:rPr lang="en-US" dirty="0" smtClean="0"/>
              <a:t>Field</a:t>
            </a:r>
            <a:r>
              <a:rPr lang="en-US" baseline="0" dirty="0" smtClean="0"/>
              <a:t> books and Science Archives play a central piece to this effort.</a:t>
            </a:r>
            <a:endParaRPr lang="en-US" dirty="0"/>
          </a:p>
        </p:txBody>
      </p:sp>
      <p:sp>
        <p:nvSpPr>
          <p:cNvPr id="4" name="Slide Number Placeholder 3"/>
          <p:cNvSpPr>
            <a:spLocks noGrp="1"/>
          </p:cNvSpPr>
          <p:nvPr>
            <p:ph type="sldNum" sz="quarter" idx="10"/>
          </p:nvPr>
        </p:nvSpPr>
        <p:spPr/>
        <p:txBody>
          <a:bodyPr/>
          <a:lstStyle/>
          <a:p>
            <a:fld id="{0CC5D457-E8D9-41B6-BA78-9A84BCA95F33}" type="slidenum">
              <a:rPr lang="en-US" smtClean="0"/>
              <a:t>7</a:t>
            </a:fld>
            <a:endParaRPr lang="en-US"/>
          </a:p>
        </p:txBody>
      </p:sp>
    </p:spTree>
    <p:extLst>
      <p:ext uri="{BB962C8B-B14F-4D97-AF65-F5344CB8AC3E}">
        <p14:creationId xmlns:p14="http://schemas.microsoft.com/office/powerpoint/2010/main" val="255276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Archbold Expeditions in the 30’s – 60’s </a:t>
            </a:r>
            <a:r>
              <a:rPr lang="en-US" baseline="0" dirty="0" smtClean="0"/>
              <a:t>in Papua New Guinea and the Whitney Expeditions 20’s – 30’s in the Pacific.</a:t>
            </a:r>
          </a:p>
          <a:p>
            <a:endParaRPr lang="en-US" baseline="0" dirty="0" smtClean="0"/>
          </a:p>
          <a:p>
            <a:r>
              <a:rPr lang="en-US" sz="1200" b="0" i="0" kern="1200" dirty="0" smtClean="0">
                <a:solidFill>
                  <a:schemeClr val="tx1"/>
                </a:solidFill>
                <a:effectLst/>
                <a:latin typeface="+mn-lt"/>
                <a:ea typeface="+mn-ea"/>
                <a:cs typeface="+mn-cs"/>
              </a:rPr>
              <a:t>The Whitney South Sea Expedition more than 20 years 20’s –30’s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brings us in line with several other projects with Field</a:t>
            </a:r>
            <a:r>
              <a:rPr lang="en-US" sz="1200" b="0" i="0" kern="1200" baseline="0" dirty="0" smtClean="0">
                <a:solidFill>
                  <a:schemeClr val="tx1"/>
                </a:solidFill>
                <a:effectLst/>
                <a:latin typeface="+mn-lt"/>
                <a:ea typeface="+mn-ea"/>
                <a:cs typeface="+mn-cs"/>
              </a:rPr>
              <a:t> books that are happening in other natural history museums.</a:t>
            </a:r>
            <a:endParaRPr lang="en-US" dirty="0"/>
          </a:p>
        </p:txBody>
      </p:sp>
      <p:sp>
        <p:nvSpPr>
          <p:cNvPr id="4" name="Slide Number Placeholder 3"/>
          <p:cNvSpPr>
            <a:spLocks noGrp="1"/>
          </p:cNvSpPr>
          <p:nvPr>
            <p:ph type="sldNum" sz="quarter" idx="10"/>
          </p:nvPr>
        </p:nvSpPr>
        <p:spPr/>
        <p:txBody>
          <a:bodyPr/>
          <a:lstStyle/>
          <a:p>
            <a:fld id="{40B3DFE6-5D6E-4B1B-8369-E969B930558D}" type="slidenum">
              <a:rPr lang="en-US" smtClean="0"/>
              <a:pPr/>
              <a:t>8</a:t>
            </a:fld>
            <a:endParaRPr lang="en-US" dirty="0"/>
          </a:p>
        </p:txBody>
      </p:sp>
    </p:spTree>
    <p:extLst>
      <p:ext uri="{BB962C8B-B14F-4D97-AF65-F5344CB8AC3E}">
        <p14:creationId xmlns:p14="http://schemas.microsoft.com/office/powerpoint/2010/main" val="28074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year project</a:t>
            </a:r>
            <a:r>
              <a:rPr lang="en-US" baseline="0" dirty="0" smtClean="0"/>
              <a:t> by the Smithsonian</a:t>
            </a:r>
            <a:endParaRPr lang="en-US" dirty="0"/>
          </a:p>
        </p:txBody>
      </p:sp>
      <p:sp>
        <p:nvSpPr>
          <p:cNvPr id="4" name="Slide Number Placeholder 3"/>
          <p:cNvSpPr>
            <a:spLocks noGrp="1"/>
          </p:cNvSpPr>
          <p:nvPr>
            <p:ph type="sldNum" sz="quarter" idx="10"/>
          </p:nvPr>
        </p:nvSpPr>
        <p:spPr/>
        <p:txBody>
          <a:bodyPr/>
          <a:lstStyle/>
          <a:p>
            <a:fld id="{40B3DFE6-5D6E-4B1B-8369-E969B930558D}" type="slidenum">
              <a:rPr lang="en-US" smtClean="0"/>
              <a:pPr/>
              <a:t>9</a:t>
            </a:fld>
            <a:endParaRPr lang="en-US" dirty="0"/>
          </a:p>
        </p:txBody>
      </p:sp>
    </p:spTree>
    <p:extLst>
      <p:ext uri="{BB962C8B-B14F-4D97-AF65-F5344CB8AC3E}">
        <p14:creationId xmlns:p14="http://schemas.microsoft.com/office/powerpoint/2010/main" val="429215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63E534-6B10-49C3-A4D1-2CC09D25D64E}"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244053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3E534-6B10-49C3-A4D1-2CC09D25D64E}"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30573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3E534-6B10-49C3-A4D1-2CC09D25D64E}"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394592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3E534-6B10-49C3-A4D1-2CC09D25D64E}"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341242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3E534-6B10-49C3-A4D1-2CC09D25D64E}" type="datetimeFigureOut">
              <a:rPr lang="en-US" smtClean="0"/>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318821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63E534-6B10-49C3-A4D1-2CC09D25D64E}"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337151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63E534-6B10-49C3-A4D1-2CC09D25D64E}" type="datetimeFigureOut">
              <a:rPr lang="en-US" smtClean="0"/>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230031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63E534-6B10-49C3-A4D1-2CC09D25D64E}" type="datetimeFigureOut">
              <a:rPr lang="en-US" smtClean="0"/>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181099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3E534-6B10-49C3-A4D1-2CC09D25D64E}" type="datetimeFigureOut">
              <a:rPr lang="en-US" smtClean="0"/>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23285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3E534-6B10-49C3-A4D1-2CC09D25D64E}"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193764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3E534-6B10-49C3-A4D1-2CC09D25D64E}" type="datetimeFigureOut">
              <a:rPr lang="en-US" smtClean="0"/>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3700F-F625-472C-989A-881654B6E42E}" type="slidenum">
              <a:rPr lang="en-US" smtClean="0"/>
              <a:t>‹#›</a:t>
            </a:fld>
            <a:endParaRPr lang="en-US"/>
          </a:p>
        </p:txBody>
      </p:sp>
    </p:spTree>
    <p:extLst>
      <p:ext uri="{BB962C8B-B14F-4D97-AF65-F5344CB8AC3E}">
        <p14:creationId xmlns:p14="http://schemas.microsoft.com/office/powerpoint/2010/main" val="343071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3E534-6B10-49C3-A4D1-2CC09D25D64E}" type="datetimeFigureOut">
              <a:rPr lang="en-US" smtClean="0"/>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3700F-F625-472C-989A-881654B6E42E}" type="slidenum">
              <a:rPr lang="en-US" smtClean="0"/>
              <a:t>‹#›</a:t>
            </a:fld>
            <a:endParaRPr lang="en-US"/>
          </a:p>
        </p:txBody>
      </p:sp>
    </p:spTree>
    <p:extLst>
      <p:ext uri="{BB962C8B-B14F-4D97-AF65-F5344CB8AC3E}">
        <p14:creationId xmlns:p14="http://schemas.microsoft.com/office/powerpoint/2010/main" val="384098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normAutofit fontScale="90000"/>
          </a:bodyPr>
          <a:lstStyle/>
          <a:p>
            <a:r>
              <a:rPr lang="en-US" dirty="0" smtClean="0"/>
              <a:t/>
            </a:r>
            <a:br>
              <a:rPr lang="en-US" dirty="0" smtClean="0"/>
            </a:br>
            <a:r>
              <a:rPr lang="en-US" dirty="0" smtClean="0"/>
              <a:t>Where is the Data?</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252152" y="5181600"/>
            <a:ext cx="6159731" cy="484406"/>
          </a:xfrm>
        </p:spPr>
        <p:txBody>
          <a:bodyPr/>
          <a:lstStyle/>
          <a:p>
            <a:pPr algn="l"/>
            <a:r>
              <a:rPr lang="en-US" sz="2400" b="1" dirty="0" smtClean="0"/>
              <a:t>Becca Morgan, Special Collections Archivist</a:t>
            </a:r>
            <a:endParaRPr lang="en-US" sz="2400" b="1" dirty="0"/>
          </a:p>
        </p:txBody>
      </p:sp>
      <p:sp>
        <p:nvSpPr>
          <p:cNvPr id="6" name="TextBox 5"/>
          <p:cNvSpPr txBox="1"/>
          <p:nvPr/>
        </p:nvSpPr>
        <p:spPr>
          <a:xfrm>
            <a:off x="232756" y="5535394"/>
            <a:ext cx="6172200" cy="830997"/>
          </a:xfrm>
          <a:prstGeom prst="rect">
            <a:avLst/>
          </a:prstGeom>
          <a:noFill/>
        </p:spPr>
        <p:txBody>
          <a:bodyPr wrap="square" rtlCol="0">
            <a:spAutoFit/>
          </a:bodyPr>
          <a:lstStyle/>
          <a:p>
            <a:r>
              <a:rPr lang="en-US" sz="2400" b="1" dirty="0">
                <a:solidFill>
                  <a:schemeClr val="tx1">
                    <a:tint val="75000"/>
                  </a:schemeClr>
                </a:solidFill>
              </a:rPr>
              <a:t>Archivist Roundtable </a:t>
            </a:r>
          </a:p>
          <a:p>
            <a:r>
              <a:rPr lang="en-US" sz="2400" b="1" dirty="0">
                <a:solidFill>
                  <a:schemeClr val="tx1">
                    <a:tint val="75000"/>
                  </a:schemeClr>
                </a:solidFill>
              </a:rPr>
              <a:t>April 29, 2016</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62103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997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11923"/>
            <a:ext cx="8229600" cy="410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80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000" dirty="0" smtClean="0"/>
              <a:t>Preservation but also Access</a:t>
            </a:r>
            <a:endParaRPr lang="en-US" sz="6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181725"/>
            <a:ext cx="40576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16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Field books turn up in surprising places</a:t>
            </a:r>
            <a:endParaRPr lang="en-US" sz="5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 y="6096000"/>
            <a:ext cx="40576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716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600" dirty="0" smtClean="0"/>
              <a:t>Who are the keepers?</a:t>
            </a:r>
            <a:endParaRPr lang="en-US" sz="6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 y="6181724"/>
            <a:ext cx="40576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06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33338"/>
            <a:ext cx="9039225" cy="679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6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field book?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800" dirty="0" smtClean="0"/>
              <a:t>Primary </a:t>
            </a:r>
            <a:r>
              <a:rPr lang="en-US" sz="3800" dirty="0"/>
              <a:t>source documents that describe the events leading up to and including the collection of specimens or observations during field research. </a:t>
            </a:r>
          </a:p>
          <a:p>
            <a:pPr marL="0" indent="0">
              <a:buNone/>
            </a:pPr>
            <a:r>
              <a:rPr lang="en-US" sz="3800" dirty="0" smtClean="0"/>
              <a:t>Field </a:t>
            </a:r>
            <a:r>
              <a:rPr lang="en-US" sz="3800" dirty="0"/>
              <a:t>notes can take many forms depending on the information needs of the collector.</a:t>
            </a:r>
          </a:p>
          <a:p>
            <a:pPr marL="0" indent="0">
              <a:buNone/>
            </a:pPr>
            <a:r>
              <a:rPr lang="en-US" dirty="0"/>
              <a:t> </a:t>
            </a:r>
          </a:p>
          <a:p>
            <a:endParaRPr lang="en-US" dirty="0"/>
          </a:p>
        </p:txBody>
      </p:sp>
    </p:spTree>
    <p:extLst>
      <p:ext uri="{BB962C8B-B14F-4D97-AF65-F5344CB8AC3E}">
        <p14:creationId xmlns:p14="http://schemas.microsoft.com/office/powerpoint/2010/main" val="12834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
            </a:r>
            <a:br>
              <a:rPr lang="en-US" sz="4900" b="1" dirty="0" smtClean="0"/>
            </a:br>
            <a:r>
              <a:rPr lang="en-US" sz="4900" b="1" dirty="0" smtClean="0"/>
              <a:t>Importance and challenges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Field notes are significant sources of information related to scientific discovery. They provide rich data for researchers to understand how biodiversity has changed over time and space. They enhance information associated with specimens by providing details regarding dates, localities (for geo-referencing), and associated event data. </a:t>
            </a:r>
          </a:p>
          <a:p>
            <a:pPr marL="0" indent="0">
              <a:buNone/>
            </a:pPr>
            <a:endParaRPr lang="en-US" dirty="0"/>
          </a:p>
        </p:txBody>
      </p:sp>
    </p:spTree>
    <p:extLst>
      <p:ext uri="{BB962C8B-B14F-4D97-AF65-F5344CB8AC3E}">
        <p14:creationId xmlns:p14="http://schemas.microsoft.com/office/powerpoint/2010/main" val="10640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0262"/>
            <a:ext cx="9144000" cy="6077476"/>
          </a:xfrm>
          <a:prstGeom prst="rect">
            <a:avLst/>
          </a:prstGeom>
        </p:spPr>
      </p:pic>
    </p:spTree>
    <p:extLst>
      <p:ext uri="{BB962C8B-B14F-4D97-AF65-F5344CB8AC3E}">
        <p14:creationId xmlns:p14="http://schemas.microsoft.com/office/powerpoint/2010/main" val="399709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153228" y="1216561"/>
            <a:ext cx="2587171" cy="257669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ORGANISM</a:t>
            </a:r>
            <a:endParaRPr lang="en-US" sz="2300" dirty="0">
              <a:solidFill>
                <a:schemeClr val="tx1"/>
              </a:solidFill>
            </a:endParaRPr>
          </a:p>
        </p:txBody>
      </p:sp>
      <p:sp>
        <p:nvSpPr>
          <p:cNvPr id="8" name="Oval 7"/>
          <p:cNvSpPr/>
          <p:nvPr/>
        </p:nvSpPr>
        <p:spPr>
          <a:xfrm>
            <a:off x="1403999" y="3201389"/>
            <a:ext cx="2587171" cy="257669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LOCATION</a:t>
            </a:r>
            <a:endParaRPr lang="en-US" sz="2400" dirty="0">
              <a:solidFill>
                <a:schemeClr val="tx1"/>
              </a:solidFill>
            </a:endParaRPr>
          </a:p>
        </p:txBody>
      </p:sp>
      <p:sp>
        <p:nvSpPr>
          <p:cNvPr id="9" name="Oval 8"/>
          <p:cNvSpPr/>
          <p:nvPr/>
        </p:nvSpPr>
        <p:spPr>
          <a:xfrm>
            <a:off x="4931229" y="3201389"/>
            <a:ext cx="2587171" cy="257669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DATE</a:t>
            </a:r>
            <a:endParaRPr lang="en-US" sz="2600" dirty="0">
              <a:solidFill>
                <a:schemeClr val="tx1"/>
              </a:solidFill>
            </a:endParaRPr>
          </a:p>
        </p:txBody>
      </p:sp>
      <p:sp>
        <p:nvSpPr>
          <p:cNvPr id="2" name="TextBox 1"/>
          <p:cNvSpPr txBox="1"/>
          <p:nvPr/>
        </p:nvSpPr>
        <p:spPr>
          <a:xfrm>
            <a:off x="1143000" y="300948"/>
            <a:ext cx="6930102" cy="646331"/>
          </a:xfrm>
          <a:prstGeom prst="rect">
            <a:avLst/>
          </a:prstGeom>
          <a:noFill/>
        </p:spPr>
        <p:txBody>
          <a:bodyPr wrap="none" rtlCol="0">
            <a:spAutoFit/>
          </a:bodyPr>
          <a:lstStyle/>
          <a:p>
            <a:r>
              <a:rPr lang="en-US" sz="3600" dirty="0" smtClean="0"/>
              <a:t>The 3-Dimensions of Biodiversity</a:t>
            </a:r>
            <a:endParaRPr lang="en-US" sz="3600" dirty="0"/>
          </a:p>
        </p:txBody>
      </p:sp>
      <p:sp>
        <p:nvSpPr>
          <p:cNvPr id="3" name="TextBox 2"/>
          <p:cNvSpPr txBox="1"/>
          <p:nvPr/>
        </p:nvSpPr>
        <p:spPr>
          <a:xfrm>
            <a:off x="152400" y="6477000"/>
            <a:ext cx="3000828" cy="369332"/>
          </a:xfrm>
          <a:prstGeom prst="rect">
            <a:avLst/>
          </a:prstGeom>
          <a:noFill/>
        </p:spPr>
        <p:txBody>
          <a:bodyPr wrap="square" rtlCol="0">
            <a:spAutoFit/>
          </a:bodyPr>
          <a:lstStyle/>
          <a:p>
            <a:r>
              <a:rPr lang="en-US" dirty="0" smtClean="0"/>
              <a:t>Rusty Russell, Smithsonian</a:t>
            </a:r>
            <a:endParaRPr lang="en-US" dirty="0"/>
          </a:p>
        </p:txBody>
      </p:sp>
    </p:spTree>
    <p:extLst>
      <p:ext uri="{BB962C8B-B14F-4D97-AF65-F5344CB8AC3E}">
        <p14:creationId xmlns:p14="http://schemas.microsoft.com/office/powerpoint/2010/main" val="116361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72811" y="641797"/>
            <a:ext cx="2819400" cy="2819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00799" y="2895600"/>
            <a:ext cx="2819400" cy="2819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1600" y="2916382"/>
            <a:ext cx="2819400" cy="2819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99" y="3544364"/>
            <a:ext cx="2196503" cy="14848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799" y="3544364"/>
            <a:ext cx="2157290" cy="14581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089" y="838200"/>
            <a:ext cx="1589622" cy="2161886"/>
          </a:xfrm>
          <a:prstGeom prst="rect">
            <a:avLst/>
          </a:prstGeom>
        </p:spPr>
      </p:pic>
      <p:sp>
        <p:nvSpPr>
          <p:cNvPr id="4" name="Oval 3"/>
          <p:cNvSpPr/>
          <p:nvPr/>
        </p:nvSpPr>
        <p:spPr>
          <a:xfrm>
            <a:off x="1371600" y="1143000"/>
            <a:ext cx="1447800" cy="1447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87589" y="42657"/>
            <a:ext cx="1447800" cy="1447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18737" y="2590800"/>
            <a:ext cx="1568618" cy="16002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11490" y="4312227"/>
            <a:ext cx="1447800" cy="1447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62499" y="2590800"/>
            <a:ext cx="1447800" cy="1447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5046535" y="3130034"/>
            <a:ext cx="879728" cy="369332"/>
          </a:xfrm>
          <a:prstGeom prst="rect">
            <a:avLst/>
          </a:prstGeom>
          <a:noFill/>
        </p:spPr>
        <p:txBody>
          <a:bodyPr wrap="none" rtlCol="0">
            <a:spAutoFit/>
          </a:bodyPr>
          <a:lstStyle/>
          <a:p>
            <a:r>
              <a:rPr lang="en-US" dirty="0" smtClean="0"/>
              <a:t>NAMES</a:t>
            </a:r>
            <a:endParaRPr lang="en-US" dirty="0"/>
          </a:p>
        </p:txBody>
      </p:sp>
      <p:sp>
        <p:nvSpPr>
          <p:cNvPr id="19" name="TextBox 18"/>
          <p:cNvSpPr txBox="1"/>
          <p:nvPr/>
        </p:nvSpPr>
        <p:spPr>
          <a:xfrm>
            <a:off x="1637722" y="1734477"/>
            <a:ext cx="932563" cy="369332"/>
          </a:xfrm>
          <a:prstGeom prst="rect">
            <a:avLst/>
          </a:prstGeom>
          <a:noFill/>
        </p:spPr>
        <p:txBody>
          <a:bodyPr wrap="none" rtlCol="0">
            <a:spAutoFit/>
          </a:bodyPr>
          <a:lstStyle/>
          <a:p>
            <a:r>
              <a:rPr lang="en-US" dirty="0" smtClean="0"/>
              <a:t>IMAGES</a:t>
            </a:r>
            <a:endParaRPr lang="en-US" dirty="0"/>
          </a:p>
        </p:txBody>
      </p:sp>
      <p:sp>
        <p:nvSpPr>
          <p:cNvPr id="20" name="TextBox 19"/>
          <p:cNvSpPr txBox="1"/>
          <p:nvPr/>
        </p:nvSpPr>
        <p:spPr>
          <a:xfrm>
            <a:off x="3033638" y="533400"/>
            <a:ext cx="1155701" cy="369332"/>
          </a:xfrm>
          <a:prstGeom prst="rect">
            <a:avLst/>
          </a:prstGeom>
          <a:noFill/>
        </p:spPr>
        <p:txBody>
          <a:bodyPr wrap="none" rtlCol="0">
            <a:spAutoFit/>
          </a:bodyPr>
          <a:lstStyle/>
          <a:p>
            <a:r>
              <a:rPr lang="en-US" dirty="0" smtClean="0"/>
              <a:t>BEHAVIOR</a:t>
            </a:r>
            <a:endParaRPr lang="en-US" dirty="0"/>
          </a:p>
        </p:txBody>
      </p:sp>
      <p:sp>
        <p:nvSpPr>
          <p:cNvPr id="22" name="TextBox 21"/>
          <p:cNvSpPr txBox="1"/>
          <p:nvPr/>
        </p:nvSpPr>
        <p:spPr>
          <a:xfrm>
            <a:off x="7454563" y="3224645"/>
            <a:ext cx="1689437" cy="369332"/>
          </a:xfrm>
          <a:prstGeom prst="rect">
            <a:avLst/>
          </a:prstGeom>
          <a:noFill/>
        </p:spPr>
        <p:txBody>
          <a:bodyPr wrap="none" rtlCol="0">
            <a:spAutoFit/>
          </a:bodyPr>
          <a:lstStyle/>
          <a:p>
            <a:r>
              <a:rPr lang="en-US" dirty="0" smtClean="0"/>
              <a:t>ETHNOBIOLOGY</a:t>
            </a:r>
            <a:endParaRPr lang="en-US" dirty="0"/>
          </a:p>
        </p:txBody>
      </p:sp>
      <p:sp>
        <p:nvSpPr>
          <p:cNvPr id="23" name="TextBox 22"/>
          <p:cNvSpPr txBox="1"/>
          <p:nvPr/>
        </p:nvSpPr>
        <p:spPr>
          <a:xfrm>
            <a:off x="3708295" y="4851461"/>
            <a:ext cx="1254189" cy="369332"/>
          </a:xfrm>
          <a:prstGeom prst="rect">
            <a:avLst/>
          </a:prstGeom>
          <a:noFill/>
        </p:spPr>
        <p:txBody>
          <a:bodyPr wrap="none" rtlCol="0">
            <a:spAutoFit/>
          </a:bodyPr>
          <a:lstStyle/>
          <a:p>
            <a:r>
              <a:rPr lang="en-US" dirty="0" smtClean="0"/>
              <a:t>SYMBIOSES</a:t>
            </a:r>
            <a:endParaRPr lang="en-US" dirty="0"/>
          </a:p>
        </p:txBody>
      </p:sp>
      <p:sp>
        <p:nvSpPr>
          <p:cNvPr id="24" name="Oval 23"/>
          <p:cNvSpPr/>
          <p:nvPr/>
        </p:nvSpPr>
        <p:spPr>
          <a:xfrm>
            <a:off x="133999" y="3130034"/>
            <a:ext cx="1447800" cy="1447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206631" y="3671638"/>
            <a:ext cx="1302536" cy="369332"/>
          </a:xfrm>
          <a:prstGeom prst="rect">
            <a:avLst/>
          </a:prstGeom>
          <a:noFill/>
        </p:spPr>
        <p:txBody>
          <a:bodyPr wrap="none" rtlCol="0">
            <a:spAutoFit/>
          </a:bodyPr>
          <a:lstStyle/>
          <a:p>
            <a:r>
              <a:rPr lang="en-US" dirty="0" smtClean="0"/>
              <a:t>SEQUENCES</a:t>
            </a:r>
            <a:endParaRPr lang="en-US" dirty="0"/>
          </a:p>
        </p:txBody>
      </p:sp>
      <p:sp>
        <p:nvSpPr>
          <p:cNvPr id="25" name="Oval 24"/>
          <p:cNvSpPr/>
          <p:nvPr/>
        </p:nvSpPr>
        <p:spPr>
          <a:xfrm>
            <a:off x="4871544" y="42657"/>
            <a:ext cx="1447800" cy="14478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TRAITS</a:t>
            </a:r>
            <a:endParaRPr lang="en-US" dirty="0">
              <a:solidFill>
                <a:schemeClr val="tx1"/>
              </a:solidFill>
            </a:endParaRPr>
          </a:p>
        </p:txBody>
      </p:sp>
      <p:sp>
        <p:nvSpPr>
          <p:cNvPr id="2" name="Rectangle 1"/>
          <p:cNvSpPr/>
          <p:nvPr/>
        </p:nvSpPr>
        <p:spPr>
          <a:xfrm>
            <a:off x="133999" y="6338552"/>
            <a:ext cx="2915104" cy="369332"/>
          </a:xfrm>
          <a:prstGeom prst="rect">
            <a:avLst/>
          </a:prstGeom>
        </p:spPr>
        <p:txBody>
          <a:bodyPr wrap="square">
            <a:spAutoFit/>
          </a:bodyPr>
          <a:lstStyle/>
          <a:p>
            <a:r>
              <a:rPr lang="en-US" dirty="0"/>
              <a:t>Rusty </a:t>
            </a:r>
            <a:r>
              <a:rPr lang="en-US" dirty="0" smtClean="0"/>
              <a:t>Russell, Smithsonian</a:t>
            </a:r>
            <a:endParaRPr lang="en-US" dirty="0"/>
          </a:p>
        </p:txBody>
      </p:sp>
    </p:spTree>
    <p:extLst>
      <p:ext uri="{BB962C8B-B14F-4D97-AF65-F5344CB8AC3E}">
        <p14:creationId xmlns:p14="http://schemas.microsoft.com/office/powerpoint/2010/main" val="249797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latin typeface="+mn-lt"/>
              </a:rPr>
              <a:t>2015 Leon Levy Foundation funded grant to catalog Field Books</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399"/>
            <a:ext cx="5065183"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457" y="452358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60218"/>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961" y="1556543"/>
            <a:ext cx="30289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6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and Digitizing</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4201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68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658</Words>
  <Application>Microsoft Office PowerPoint</Application>
  <PresentationFormat>On-screen Show (4:3)</PresentationFormat>
  <Paragraphs>94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Where is the Data?  </vt:lpstr>
      <vt:lpstr>PowerPoint Presentation</vt:lpstr>
      <vt:lpstr>What is a field book?</vt:lpstr>
      <vt:lpstr> Importance and challenges </vt:lpstr>
      <vt:lpstr>PowerPoint Presentation</vt:lpstr>
      <vt:lpstr>PowerPoint Presentation</vt:lpstr>
      <vt:lpstr>PowerPoint Presentation</vt:lpstr>
      <vt:lpstr>2015 Leon Levy Foundation funded grant to catalog Field Books</vt:lpstr>
      <vt:lpstr>Cataloging and Digitizing</vt:lpstr>
      <vt:lpstr>Transcription!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Morgan</dc:creator>
  <cp:lastModifiedBy>Rebecca Morgan</cp:lastModifiedBy>
  <cp:revision>14</cp:revision>
  <cp:lastPrinted>2016-04-29T20:43:47Z</cp:lastPrinted>
  <dcterms:created xsi:type="dcterms:W3CDTF">2016-04-29T17:29:40Z</dcterms:created>
  <dcterms:modified xsi:type="dcterms:W3CDTF">2016-06-10T19:43:29Z</dcterms:modified>
</cp:coreProperties>
</file>